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2" autoAdjust="0"/>
    <p:restoredTop sz="94660"/>
  </p:normalViewPr>
  <p:slideViewPr>
    <p:cSldViewPr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B05-5E7F-4ECA-8AF8-0D35C234454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CD6C42-43AA-49DC-A0C2-2782EFE94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B05-5E7F-4ECA-8AF8-0D35C234454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6C42-43AA-49DC-A0C2-2782EFE94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B05-5E7F-4ECA-8AF8-0D35C234454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6C42-43AA-49DC-A0C2-2782EFE94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B05-5E7F-4ECA-8AF8-0D35C234454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CD6C42-43AA-49DC-A0C2-2782EFE94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B05-5E7F-4ECA-8AF8-0D35C234454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6C42-43AA-49DC-A0C2-2782EFE940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B05-5E7F-4ECA-8AF8-0D35C234454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6C42-43AA-49DC-A0C2-2782EFE94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B05-5E7F-4ECA-8AF8-0D35C234454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CD6C42-43AA-49DC-A0C2-2782EFE940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B05-5E7F-4ECA-8AF8-0D35C234454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6C42-43AA-49DC-A0C2-2782EFE94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B05-5E7F-4ECA-8AF8-0D35C234454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6C42-43AA-49DC-A0C2-2782EFE94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B05-5E7F-4ECA-8AF8-0D35C234454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6C42-43AA-49DC-A0C2-2782EFE94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CB05-5E7F-4ECA-8AF8-0D35C234454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6C42-43AA-49DC-A0C2-2782EFE9401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62CB05-5E7F-4ECA-8AF8-0D35C234454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CD6C42-43AA-49DC-A0C2-2782EFE940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Клеточный центр </a:t>
            </a:r>
            <a:r>
              <a:rPr lang="ru-RU" b="1" dirty="0" smtClean="0"/>
              <a:t>(центросома</a:t>
            </a:r>
            <a:r>
              <a:rPr lang="ru-RU" b="1" dirty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не мембранная </a:t>
            </a:r>
            <a:r>
              <a:rPr lang="ru-RU" sz="2400" dirty="0" smtClean="0"/>
              <a:t>органелла, </a:t>
            </a:r>
            <a:r>
              <a:rPr lang="ru-RU" sz="2400" dirty="0"/>
              <a:t>расположенная, как правило, в центре клетки недалеко от ядра. Отсюда и происходит его название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032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857488" y="2710861"/>
            <a:ext cx="6061243" cy="41471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Поперечный срез </a:t>
            </a:r>
            <a:r>
              <a:rPr lang="ru-RU" sz="2800" dirty="0" smtClean="0"/>
              <a:t>центриоли </a:t>
            </a:r>
            <a:r>
              <a:rPr lang="ru-RU" sz="2800" dirty="0" smtClean="0"/>
              <a:t>в неделящейся клетке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15890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 — </a:t>
            </a:r>
            <a:r>
              <a:rPr lang="ru-RU" sz="2000" dirty="0" err="1" smtClean="0"/>
              <a:t>перицентриолярные</a:t>
            </a:r>
            <a:r>
              <a:rPr lang="ru-RU" sz="2000" dirty="0" smtClean="0"/>
              <a:t> </a:t>
            </a:r>
            <a:r>
              <a:rPr lang="ru-RU" sz="2000" dirty="0" smtClean="0"/>
              <a:t>сателлиты; 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 smtClean="0"/>
              <a:t> — цитоплазматические микротрубочки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3 — триплеты микротрубочек центриоли. </a:t>
            </a:r>
            <a:endParaRPr lang="ru-RU" sz="2000" dirty="0" smtClean="0"/>
          </a:p>
          <a:p>
            <a:r>
              <a:rPr lang="ru-RU" sz="2000" dirty="0" smtClean="0"/>
              <a:t>Электронная </a:t>
            </a:r>
            <a:r>
              <a:rPr lang="ru-RU" sz="2000" dirty="0" smtClean="0"/>
              <a:t>микрофотография. Увеличение в 15 тыс. </a:t>
            </a:r>
            <a:r>
              <a:rPr lang="ru-RU" sz="2000" dirty="0" smtClean="0"/>
              <a:t>раз. </a:t>
            </a:r>
            <a:endParaRPr lang="ru-RU" sz="2000" dirty="0"/>
          </a:p>
        </p:txBody>
      </p:sp>
      <p:pic>
        <p:nvPicPr>
          <p:cNvPr id="4" name="Рисунок 3" descr="4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643182"/>
            <a:ext cx="4071966" cy="4104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Функции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Центриоли </a:t>
            </a:r>
            <a:r>
              <a:rPr lang="ru-RU" dirty="0" smtClean="0"/>
              <a:t>принимают участие в формировании цитоплазматических микротрубочек во время деления клетки и в регуляции образования митотического веретена. В клетках высших растений и большинства грибов центриолей нет, и митотическое веретено образуется там иным способом. Кроме того, ученые полагают, что ферменты клеточного центра принимают участие в процессе перемещения дочерних хромосом к разным полюсам в анафазе митоза.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Веретено деления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Веретено деления - это временная структура, образующаяся во время процессов митоза и мейоза, и обеспечивающая сегрегацию хромосом и деление клетки. Оно биполярно: система микротрубочек, образованная в пространстве между полюсами, по форме напоминает веретено. В области </a:t>
            </a:r>
            <a:r>
              <a:rPr lang="ru-RU" dirty="0" err="1" smtClean="0"/>
              <a:t>центромеры</a:t>
            </a:r>
            <a:r>
              <a:rPr lang="ru-RU" dirty="0" smtClean="0"/>
              <a:t> к </a:t>
            </a:r>
            <a:r>
              <a:rPr lang="ru-RU" dirty="0" err="1" smtClean="0"/>
              <a:t>кинетохорам</a:t>
            </a:r>
            <a:r>
              <a:rPr lang="ru-RU" dirty="0" smtClean="0"/>
              <a:t> хромосомы присоединяются микротрубочки веретена. По ним хромосомы двигаются к полюсам.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686800" cy="4525963"/>
          </a:xfrm>
        </p:spPr>
        <p:txBody>
          <a:bodyPr/>
          <a:lstStyle/>
          <a:p>
            <a:r>
              <a:rPr lang="ru-RU" dirty="0" smtClean="0"/>
              <a:t>В животной клетке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растительной клетке</a:t>
            </a:r>
          </a:p>
          <a:p>
            <a:endParaRPr lang="ru-RU" dirty="0"/>
          </a:p>
        </p:txBody>
      </p:sp>
      <p:pic>
        <p:nvPicPr>
          <p:cNvPr id="4" name="Рисунок 3" descr="Mitotic_spindle_in_animal_cell_(jpg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3571900" cy="2925136"/>
          </a:xfrm>
          <a:prstGeom prst="rect">
            <a:avLst/>
          </a:prstGeom>
        </p:spPr>
      </p:pic>
      <p:pic>
        <p:nvPicPr>
          <p:cNvPr id="5" name="Рисунок 4" descr="Mitotic_spindle_in_animal_cell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5" y="214290"/>
            <a:ext cx="3714776" cy="3300104"/>
          </a:xfrm>
          <a:prstGeom prst="rect">
            <a:avLst/>
          </a:prstGeom>
        </p:spPr>
      </p:pic>
      <p:pic>
        <p:nvPicPr>
          <p:cNvPr id="6" name="Рисунок 5" descr="Mitotic_spindle_in_plant_cell_(jpg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143380"/>
            <a:ext cx="3832228" cy="2714620"/>
          </a:xfrm>
          <a:prstGeom prst="rect">
            <a:avLst/>
          </a:prstGeom>
        </p:spPr>
      </p:pic>
      <p:pic>
        <p:nvPicPr>
          <p:cNvPr id="7" name="Рисунок 6" descr="Mitotic_spindle_in_plant_cell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000504"/>
            <a:ext cx="4000507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Формирование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7"/>
            <a:ext cx="8686800" cy="321471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Так как веретено деления - это структура, отвечающая за деление клетки, начало ее сборки происходит в профазе. У растений и в ооцитах, при отсутствии центросом, центром организации микротрубочек служит оболочка ядра. Микротрубочки приближаются к ядерной оболочке и в конце профазы заканчивается их ориентация, и образуется "</a:t>
            </a:r>
            <a:r>
              <a:rPr lang="ru-RU" sz="1600" dirty="0" err="1" smtClean="0"/>
              <a:t>профазное</a:t>
            </a:r>
            <a:r>
              <a:rPr lang="ru-RU" sz="1600" dirty="0" smtClean="0"/>
              <a:t> веретено" - ось будущего веретена деления. Ввиду того, что в клетках животных именно центросома выполняет роль центра организации, началом формирования веретена деления является расхождение двух центросом в период профазы. Это возможно благодаря моторным белкам </a:t>
            </a:r>
            <a:r>
              <a:rPr lang="ru-RU" sz="1600" dirty="0" err="1" smtClean="0"/>
              <a:t>динеинам</a:t>
            </a:r>
            <a:r>
              <a:rPr lang="ru-RU" sz="1600" dirty="0" smtClean="0"/>
              <a:t>: они прикрепляются на внешнюю поверхность ядра, а также на внутреннюю сторону мембраны клетки. Группа </a:t>
            </a:r>
            <a:r>
              <a:rPr lang="ru-RU" sz="1600" dirty="0" err="1" smtClean="0"/>
              <a:t>динеинов</a:t>
            </a:r>
            <a:r>
              <a:rPr lang="ru-RU" sz="1600" dirty="0" smtClean="0"/>
              <a:t>, закрепленных на мембране, соединяется с астральными микротрубочками и они начинают движение по направлению к </a:t>
            </a:r>
            <a:r>
              <a:rPr lang="ru-RU" sz="1600" dirty="0" err="1" smtClean="0"/>
              <a:t>минус-концу</a:t>
            </a:r>
            <a:r>
              <a:rPr lang="ru-RU" sz="1600" dirty="0" smtClean="0"/>
              <a:t>, за счет чего и происходит разведение центросом по противоположным участкам мембраны клетки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 descr="16404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857629"/>
            <a:ext cx="4167182" cy="30003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Самоорганизация веретена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3643338" cy="492922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1. </a:t>
            </a:r>
            <a:r>
              <a:rPr lang="ru-RU" sz="2000" dirty="0" err="1" smtClean="0"/>
              <a:t>Нуклеация</a:t>
            </a:r>
            <a:r>
              <a:rPr lang="ru-RU" sz="2000" dirty="0" smtClean="0"/>
              <a:t> микротрубочек вблизи хромосом</a:t>
            </a:r>
            <a:r>
              <a:rPr lang="ru-RU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 smtClean="0"/>
              <a:t>. Соединение и сортировка </a:t>
            </a:r>
            <a:r>
              <a:rPr lang="ru-RU" sz="2000" dirty="0" err="1" smtClean="0"/>
              <a:t>антипараллельных</a:t>
            </a:r>
            <a:r>
              <a:rPr lang="ru-RU" sz="2000" dirty="0" smtClean="0"/>
              <a:t> микротрубочек при участии кинезина-5.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 smtClean="0"/>
              <a:t>. Кинезины-4 и -10, закреплённые на плечах хромосом, также участвуют в сортировке и отдаляют </a:t>
            </a:r>
            <a:r>
              <a:rPr lang="ru-RU" sz="2000" dirty="0" err="1" smtClean="0"/>
              <a:t>минус-концы</a:t>
            </a:r>
            <a:r>
              <a:rPr lang="ru-RU" sz="2000" dirty="0" smtClean="0"/>
              <a:t> микротрубочек.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 smtClean="0"/>
              <a:t>. </a:t>
            </a:r>
            <a:r>
              <a:rPr lang="ru-RU" sz="2000" dirty="0" err="1" smtClean="0"/>
              <a:t>Минус-концы</a:t>
            </a:r>
            <a:r>
              <a:rPr lang="ru-RU" sz="2000" dirty="0" smtClean="0"/>
              <a:t> микротрубочек скрепляются между собой и образуют полюса деления при участии </a:t>
            </a:r>
            <a:r>
              <a:rPr lang="ru-RU" sz="2000" dirty="0" err="1" smtClean="0"/>
              <a:t>динеина</a:t>
            </a:r>
            <a:r>
              <a:rPr lang="ru-RU" sz="2000" dirty="0" smtClean="0"/>
              <a:t> и кинезина-14.</a:t>
            </a:r>
            <a:endParaRPr lang="ru-RU" sz="2000" dirty="0"/>
          </a:p>
        </p:txBody>
      </p:sp>
      <p:pic>
        <p:nvPicPr>
          <p:cNvPr id="4" name="Рисунок 3" descr="Self-organization_of_a_bipolar_microtubule_array.svg.pn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5572132" y="1071546"/>
            <a:ext cx="2167764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04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260966"/>
            <a:ext cx="4143372" cy="2597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Окончание сборки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7"/>
            <a:ext cx="8686800" cy="328614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Окончательное формирование веретена деления происходит на стадии </a:t>
            </a:r>
            <a:r>
              <a:rPr lang="ru-RU" sz="1600" dirty="0" err="1" smtClean="0"/>
              <a:t>прометафазы</a:t>
            </a:r>
            <a:r>
              <a:rPr lang="ru-RU" sz="1600" dirty="0" smtClean="0"/>
              <a:t>, после исчезновения мембраны ядра оно становится полноценным, ведь именно после этого центросомы и микротрубочки могут получить доступ к составляющим веретена. Однако существует одно исключение: у почкующихся дрожжей формирование веретена деления происходит внутри ядра. Образование нитей веретена деления и их ориентация невозможна без двух процессов: организации микротрубочек вокруг хромосом и присоединения их друг к другу на противоположных полюсах деления. Многие элементы, необходимые для окончательного формирования веретена деления, в том числе хромосомы и моторные белки, находятся внутри ядра клетки, а микротрубочки и, если это животная клетка, центросомы содержатся в цитоплазме, то есть, компоненты изолированы друг от друга. Именно поэтому образование веретена заканчивается только после исчезновения ядерной оболочки. 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Функции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7"/>
            <a:ext cx="8686800" cy="2000263"/>
          </a:xfrm>
        </p:spPr>
        <p:txBody>
          <a:bodyPr/>
          <a:lstStyle/>
          <a:p>
            <a:r>
              <a:rPr lang="ru-RU" sz="2000" dirty="0" smtClean="0"/>
              <a:t>веретено обеспечивает расхождение хроматид или хромосом к полюсам. Хромосомные нити укорачиваются и тянут хромосо­мы в сторону полюсов;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у животных центральные нити обычно удлиняются и отодви­гают полюса друг от друга. Толщина нитей веретена при этом не </a:t>
            </a:r>
            <a:r>
              <a:rPr lang="ru-RU" sz="2000" dirty="0" smtClean="0"/>
              <a:t>изменяется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De-mitosis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71810"/>
            <a:ext cx="5143504" cy="3476628"/>
          </a:xfrm>
          <a:prstGeom prst="rect">
            <a:avLst/>
          </a:prstGeom>
        </p:spPr>
      </p:pic>
      <p:pic>
        <p:nvPicPr>
          <p:cNvPr id="5" name="Рисунок 4" descr="large-preview-large_preview_0_9d9cd_f66efdc6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37" y="3071810"/>
            <a:ext cx="3738563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686800" cy="2428868"/>
          </a:xfrm>
        </p:spPr>
        <p:txBody>
          <a:bodyPr/>
          <a:lstStyle/>
          <a:p>
            <a:r>
              <a:rPr lang="ru-RU" dirty="0" smtClean="0"/>
              <a:t>Термин центриоли был предложен </a:t>
            </a:r>
            <a:r>
              <a:rPr lang="ru-RU" b="1" dirty="0" smtClean="0">
                <a:solidFill>
                  <a:srgbClr val="002060"/>
                </a:solidFill>
              </a:rPr>
              <a:t>Теодором </a:t>
            </a:r>
            <a:r>
              <a:rPr lang="ru-RU" b="1" dirty="0" err="1" smtClean="0">
                <a:solidFill>
                  <a:srgbClr val="002060"/>
                </a:solidFill>
              </a:rPr>
              <a:t>Бовери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в 1895 году.  Тонкое строение центриолей удалось изучить с помощью электронного микроскопа. </a:t>
            </a:r>
            <a:endParaRPr lang="ru-RU" dirty="0"/>
          </a:p>
        </p:txBody>
      </p:sp>
      <p:pic>
        <p:nvPicPr>
          <p:cNvPr id="4" name="Рисунок 3" descr="ried-slid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71678"/>
            <a:ext cx="4617958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Строение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Состоит клеточный центр из двух центриолей: дочернего и материнского, расположенных перпендикулярно друг к другу и создающими </a:t>
            </a:r>
            <a:r>
              <a:rPr lang="ru-RU" dirty="0" err="1" smtClean="0"/>
              <a:t>диплосому</a:t>
            </a:r>
            <a:r>
              <a:rPr lang="ru-RU" dirty="0" smtClean="0"/>
              <a:t>. Только одна из центриолей, а именно материнская, имеет множество дополнительных образований. Одни из них это </a:t>
            </a:r>
            <a:r>
              <a:rPr lang="ru-RU" dirty="0" err="1" smtClean="0"/>
              <a:t>сатиллиты</a:t>
            </a:r>
            <a:r>
              <a:rPr lang="ru-RU" dirty="0" smtClean="0"/>
              <a:t>, их численность непостоянна, и они располагаются по всей длине </a:t>
            </a:r>
            <a:r>
              <a:rPr lang="ru-RU" dirty="0" err="1" smtClean="0"/>
              <a:t>центриоля</a:t>
            </a:r>
            <a:r>
              <a:rPr lang="ru-RU" dirty="0" smtClean="0"/>
              <a:t>. Материнский участок </a:t>
            </a:r>
            <a:r>
              <a:rPr lang="ru-RU" dirty="0" err="1" smtClean="0"/>
              <a:t>диплосомы</a:t>
            </a:r>
            <a:r>
              <a:rPr lang="ru-RU" dirty="0" smtClean="0"/>
              <a:t> является источником создания микротрубочек. Центриоли имеют форму цилиндра длиной 0,3мкм и диаметром 0,1мкм. Стенки центриолей состоят из девяти групп протеиновых микротрубочек. Окружены центриоли областью, более светлой цитоплазмы, (Эту светлую область и называют клеточным центром) от которой отходят микротрубочки, и образовывают центросферу, состоящую из углеводов, белков, и липидов.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Строение </a:t>
            </a:r>
            <a:endParaRPr lang="ru-RU" dirty="0"/>
          </a:p>
        </p:txBody>
      </p:sp>
      <p:pic>
        <p:nvPicPr>
          <p:cNvPr id="4" name="Содержимое 3" descr="101350_html_m3ac71d5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14422"/>
            <a:ext cx="4071934" cy="3167059"/>
          </a:xfrm>
        </p:spPr>
      </p:pic>
      <p:pic>
        <p:nvPicPr>
          <p:cNvPr id="5" name="Рисунок 4" descr="centrosome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1" y="1857364"/>
            <a:ext cx="4929190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Расположение центросомы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5"/>
            <a:ext cx="8777318" cy="3500461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Центросомы характерны и обязательны для клеток животных, их нет у высших растений, у низших грибов и простейших. </a:t>
            </a:r>
          </a:p>
          <a:p>
            <a:r>
              <a:rPr lang="ru-RU" sz="2400" dirty="0" smtClean="0"/>
              <a:t>Центросомы в делящихся клетках принимают участие в формировании веретена деления и располагаются на его полюсах.</a:t>
            </a:r>
          </a:p>
          <a:p>
            <a:r>
              <a:rPr lang="ru-RU" sz="2400" dirty="0" smtClean="0"/>
              <a:t>В неделящихся клетках центросомы часто определяют полярность клеток эпителия и располагаются вблизи аппарата </a:t>
            </a:r>
            <a:r>
              <a:rPr lang="ru-RU" sz="2400" dirty="0" err="1" smtClean="0"/>
              <a:t>Гольджи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" name="Рисунок 4" descr="image2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4500570"/>
            <a:ext cx="4714908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42918"/>
          </a:xfrm>
        </p:spPr>
        <p:txBody>
          <a:bodyPr/>
          <a:lstStyle/>
          <a:p>
            <a:pPr algn="ctr"/>
            <a:r>
              <a:rPr lang="ru-RU" dirty="0" smtClean="0"/>
              <a:t>Функции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Образование </a:t>
            </a:r>
            <a:r>
              <a:rPr lang="ru-RU" sz="2400" dirty="0" smtClean="0"/>
              <a:t>внешних структур, так называемых жгутиков, характерных для клеток многих прокариот и эукариот, которые обеспечивают возможность перемещения в жидкой субстанции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Образовывает реснички- </a:t>
            </a:r>
            <a:r>
              <a:rPr lang="ru-RU" sz="2400" dirty="0" err="1" smtClean="0"/>
              <a:t>волоскоподобные</a:t>
            </a:r>
            <a:r>
              <a:rPr lang="ru-RU" sz="2400" dirty="0" smtClean="0"/>
              <a:t> образования, которые покрывают поверхность </a:t>
            </a:r>
            <a:r>
              <a:rPr lang="ru-RU" sz="2400" dirty="0" err="1" smtClean="0"/>
              <a:t>эукариотических</a:t>
            </a:r>
            <a:r>
              <a:rPr lang="ru-RU" sz="2400" dirty="0" smtClean="0"/>
              <a:t> клеток и служат для них </a:t>
            </a:r>
            <a:r>
              <a:rPr lang="ru-RU" sz="2400" dirty="0" smtClean="0"/>
              <a:t>рецепторами.</a:t>
            </a:r>
          </a:p>
          <a:p>
            <a:r>
              <a:rPr lang="ru-RU" sz="2400" dirty="0" smtClean="0"/>
              <a:t>Образовывает </a:t>
            </a:r>
            <a:r>
              <a:rPr lang="ru-RU" sz="2400" dirty="0" smtClean="0"/>
              <a:t>нити веретена деления в процессе непрямого деления клетки (митоз) и в ходе деления ядра </a:t>
            </a:r>
            <a:r>
              <a:rPr lang="ru-RU" sz="2400" dirty="0" err="1" smtClean="0"/>
              <a:t>эукариотических</a:t>
            </a:r>
            <a:r>
              <a:rPr lang="ru-RU" sz="2400" dirty="0" smtClean="0"/>
              <a:t> клеток с уменьшением численности хромосом наполовину.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Центриоль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Центриоль - органоид клеток животных (кроме некоторых простейших) и низших растений (некоторых водорослей и мхов). В отличие от остальных клеточных органоидов у центриоли четкая радиально-симметричная структура, почти одинаковая для всех организмов. Диаметр центриоли 0,2 мкм, а длина - от 0,2 до 0,6 мкм. Наиболее заметный ее компонент - 9 строенных микротрубочек, расположенных строго упорядоченно по периферии. Микротрубочки соединены между собой системой связок, а снаружи одеты чехлом из бесструктурного материала - матриксом.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6868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Ажурная структура центриолей передается от одной клетки к двум дочерним своеобразным способом, который получил название репликации (удвоения). В отличие от репликации ДНК, где половинки исходной молекулы служат матрицами для образования двух новых молекул, старые центриоли не являются матрицами для новых. В нормальной клетке всего 2 центриоли. Они реплицируются при подготовке клетки к делению во время синтеза ДНК (см. Клеточный цикл). Около каждой из этих центриолей появляется по одной коротенькой дочерней, которые располагаются либо под прямым углом к материнским, либо торец в торец. Дочерние центриоли растут и после деления клетки отходят от материнских и созревают в течение всего клеточного цикла. Таким образом, как установлено, после деления в клетку попадает одна зрелая и одна незрелая центриоль. В клетках центриоли входят в состав клеточного центра - области цитоплазмы, откуда берут свое начало большинство, если не все, микротрубочки клетки. Во время митоза центриоли определяют местоположение полюсов веретена. В то же время сами центриоли с микротрубочками не контактируют, но вокруг центриолей располагается некая субстанция, индуцирующая рост микротрубочек: во время митоза - микротрубочек веретена, а в интерфазе - цитоплазматических микротрубочек. В некоторых случаях центриоли могут образовывать ресничку, и тогда их микротрубочки, надстраиваясь, дают микротрубочки </a:t>
            </a:r>
            <a:r>
              <a:rPr lang="ru-RU" dirty="0" err="1" smtClean="0"/>
              <a:t>аксонемы</a:t>
            </a:r>
            <a:r>
              <a:rPr lang="ru-RU" dirty="0" smtClean="0"/>
              <a:t>. В клетках ресничного эпителия центриоли, многократно реплицируясь, дают начало базальным тельцам. Предполагают, что центриоли осуществляют координацию поведения всей клетки, в особенности ее </a:t>
            </a:r>
            <a:r>
              <a:rPr lang="ru-RU" dirty="0" err="1" smtClean="0"/>
              <a:t>цитоскелета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m-may-53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929066"/>
            <a:ext cx="4333884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организации </a:t>
            </a:r>
            <a:r>
              <a:rPr lang="ru-RU" dirty="0" err="1" smtClean="0"/>
              <a:t>центриолярного</a:t>
            </a:r>
            <a:r>
              <a:rPr lang="ru-RU" dirty="0" smtClean="0"/>
              <a:t> аппарата в клеточном </a:t>
            </a:r>
            <a:r>
              <a:rPr lang="ru-RU" dirty="0" smtClean="0"/>
              <a:t>цикле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86800" cy="185738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а — метафаза и телофаза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 б — начало </a:t>
            </a:r>
            <a:r>
              <a:rPr lang="ru-RU" sz="2000" dirty="0" smtClean="0"/>
              <a:t>интерфазы;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в — G1 — 1-я половина S-периода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г — 2-я половина S-периода — 1-я половина G2-периода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д</a:t>
            </a:r>
            <a:r>
              <a:rPr lang="ru-RU" sz="2000" dirty="0" smtClean="0"/>
              <a:t> — конец G2-периода, профаза. </a:t>
            </a:r>
            <a:endParaRPr lang="ru-RU" sz="2000" dirty="0"/>
          </a:p>
        </p:txBody>
      </p:sp>
      <p:pic>
        <p:nvPicPr>
          <p:cNvPr id="4" name="Рисунок 3" descr="4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357430"/>
            <a:ext cx="3643338" cy="44691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8FD701-6185-4E5D-BE7C-7191BB2A2E50}"/>
</file>

<file path=customXml/itemProps2.xml><?xml version="1.0" encoding="utf-8"?>
<ds:datastoreItem xmlns:ds="http://schemas.openxmlformats.org/officeDocument/2006/customXml" ds:itemID="{51E44C83-BEB5-4647-85E0-13CB9E53CB31}"/>
</file>

<file path=customXml/itemProps3.xml><?xml version="1.0" encoding="utf-8"?>
<ds:datastoreItem xmlns:ds="http://schemas.openxmlformats.org/officeDocument/2006/customXml" ds:itemID="{C6313512-6C59-4773-AE0C-C5C67F83E71D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1074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Клеточный центр (центросома)</vt:lpstr>
      <vt:lpstr>Слайд 2</vt:lpstr>
      <vt:lpstr>Строение</vt:lpstr>
      <vt:lpstr>Строение </vt:lpstr>
      <vt:lpstr>Расположение центросомы </vt:lpstr>
      <vt:lpstr>Функции</vt:lpstr>
      <vt:lpstr>Центриоль</vt:lpstr>
      <vt:lpstr>Слайд 8</vt:lpstr>
      <vt:lpstr>Схема организации центриолярного аппарата в клеточном цикле </vt:lpstr>
      <vt:lpstr>Поперечный срез центриоли в неделящейся клетке</vt:lpstr>
      <vt:lpstr>Функции</vt:lpstr>
      <vt:lpstr>Веретено деления</vt:lpstr>
      <vt:lpstr>Слайд 13</vt:lpstr>
      <vt:lpstr>Формирование</vt:lpstr>
      <vt:lpstr>Самоорганизация веретена</vt:lpstr>
      <vt:lpstr>Окончание сборки</vt:lpstr>
      <vt:lpstr>Функции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Клеточный центр (центросома)</dc:title>
  <dc:creator>Mарина</dc:creator>
  <cp:lastModifiedBy>Mарина</cp:lastModifiedBy>
  <cp:revision>8</cp:revision>
  <dcterms:created xsi:type="dcterms:W3CDTF">2017-03-28T17:54:44Z</dcterms:created>
  <dcterms:modified xsi:type="dcterms:W3CDTF">2017-03-28T19:07:14Z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